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87" r:id="rId2"/>
    <p:sldId id="774" r:id="rId3"/>
    <p:sldId id="775" r:id="rId4"/>
    <p:sldId id="776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4" r:id="rId13"/>
    <p:sldId id="785" r:id="rId14"/>
    <p:sldId id="786" r:id="rId15"/>
    <p:sldId id="787" r:id="rId16"/>
    <p:sldId id="788" r:id="rId17"/>
    <p:sldId id="789" r:id="rId18"/>
    <p:sldId id="7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3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14E78-0F4B-47B0-9761-9A622807C0E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7536B-99ED-4D80-8F83-21C6496EB2E4}">
      <dgm:prSet phldrT="[Текст]" custT="1"/>
      <dgm:spPr>
        <a:xfrm>
          <a:off x="3961384" y="-113095"/>
          <a:ext cx="2112831" cy="2000561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100" b="1" i="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ФИЗИЧЕСКАЯ АКТИВНОСТЬ-СПОРТ</a:t>
          </a:r>
        </a:p>
      </dgm:t>
    </dgm:pt>
    <dgm:pt modelId="{15F658F2-79FA-4EA0-8317-6E98BB47E9B8}" type="parTrans" cxnId="{8BA3B8DC-2808-4F1C-99C6-804C5F526895}">
      <dgm:prSet/>
      <dgm:spPr/>
      <dgm:t>
        <a:bodyPr/>
        <a:lstStyle/>
        <a:p>
          <a:endParaRPr lang="ru-RU"/>
        </a:p>
      </dgm:t>
    </dgm:pt>
    <dgm:pt modelId="{44650CB0-5183-4DC3-AD0B-66708754A9C2}" type="sibTrans" cxnId="{8BA3B8DC-2808-4F1C-99C6-804C5F526895}">
      <dgm:prSet/>
      <dgm:spPr>
        <a:xfrm rot="1572986">
          <a:off x="6051826" y="1192432"/>
          <a:ext cx="301520" cy="55632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47F0BFFE-C15F-416D-A9AF-17E3A361DE36}">
      <dgm:prSet phldrT="[Текст]" custT="1"/>
      <dgm:spPr>
        <a:xfrm>
          <a:off x="6159973" y="3573656"/>
          <a:ext cx="2079485" cy="2073254"/>
        </a:xfrm>
        <a:prstGeom prst="ellipse">
          <a:avLst/>
        </a:prstGeom>
        <a:solidFill>
          <a:schemeClr val="accent6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ГЛАВНАЯ ФУНКЦИЯ ОРГАНИЗМА</a:t>
          </a:r>
        </a:p>
      </dgm:t>
    </dgm:pt>
    <dgm:pt modelId="{20F5725C-E6F3-4199-B7FD-9C5F2F1942A7}" type="parTrans" cxnId="{39E04DDA-D2A6-4802-9922-F21E3CE81C23}">
      <dgm:prSet/>
      <dgm:spPr/>
      <dgm:t>
        <a:bodyPr/>
        <a:lstStyle/>
        <a:p>
          <a:endParaRPr lang="ru-RU"/>
        </a:p>
      </dgm:t>
    </dgm:pt>
    <dgm:pt modelId="{800DAF56-7E3A-4F78-A678-D97D92312EEB}" type="sibTrans" cxnId="{39E04DDA-D2A6-4802-9922-F21E3CE81C23}">
      <dgm:prSet/>
      <dgm:spPr>
        <a:xfrm rot="9099754">
          <a:off x="6012084" y="4916186"/>
          <a:ext cx="209205" cy="55632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F2192F4C-C55F-47DF-BF15-0B7C707A0BA4}">
      <dgm:prSet phldrT="[Текст]" custT="1"/>
      <dgm:spPr>
        <a:xfrm>
          <a:off x="3986271" y="4788079"/>
          <a:ext cx="2087348" cy="1984671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100" b="1" i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МОЗГА</a:t>
          </a:r>
        </a:p>
      </dgm:t>
    </dgm:pt>
    <dgm:pt modelId="{1D1C8E14-6F75-4DF4-B460-A2F629CFC530}" type="parTrans" cxnId="{C083BF8A-A1E4-467A-A180-FAA9DBB260BF}">
      <dgm:prSet/>
      <dgm:spPr/>
      <dgm:t>
        <a:bodyPr/>
        <a:lstStyle/>
        <a:p>
          <a:endParaRPr lang="ru-RU"/>
        </a:p>
      </dgm:t>
    </dgm:pt>
    <dgm:pt modelId="{362893C8-8179-419B-948E-886E9D8EDA3C}" type="sibTrans" cxnId="{C083BF8A-A1E4-467A-A180-FAA9DBB260BF}">
      <dgm:prSet/>
      <dgm:spPr>
        <a:xfrm rot="12600000">
          <a:off x="3844050" y="4883195"/>
          <a:ext cx="227317" cy="55632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896F9764-2609-4E1B-9141-9F9A2CA8268E}">
      <dgm:prSet phldrT="[Текст]" custT="1"/>
      <dgm:spPr>
        <a:xfrm>
          <a:off x="1879647" y="3502296"/>
          <a:ext cx="2014737" cy="2081793"/>
        </a:xfrm>
        <a:prstGeom prst="ellipse">
          <a:avLst/>
        </a:prstGeom>
        <a:solidFill>
          <a:schemeClr val="accent5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ОБМЕН ВЕЩЕСТВ</a:t>
          </a:r>
        </a:p>
      </dgm:t>
    </dgm:pt>
    <dgm:pt modelId="{34388D53-2746-4642-A0EA-B3D48D1A9BBF}" type="parTrans" cxnId="{875727DD-19B6-4019-9B50-075EAB78519C}">
      <dgm:prSet/>
      <dgm:spPr/>
      <dgm:t>
        <a:bodyPr/>
        <a:lstStyle/>
        <a:p>
          <a:endParaRPr lang="ru-RU"/>
        </a:p>
      </dgm:t>
    </dgm:pt>
    <dgm:pt modelId="{9DF76556-6687-4891-9A46-25DF2A0DF408}" type="sibTrans" cxnId="{875727DD-19B6-4019-9B50-075EAB78519C}">
      <dgm:prSet/>
      <dgm:spPr>
        <a:xfrm rot="15974933">
          <a:off x="2763675" y="3136398"/>
          <a:ext cx="98688" cy="55632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EE16B44E-55CF-41B9-82DE-343C4B51A3FF}">
      <dgm:prSet phldrT="[Текст]" custT="1"/>
      <dgm:spPr>
        <a:xfrm>
          <a:off x="1751643" y="1250133"/>
          <a:ext cx="1974731" cy="2071177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АДАПТАЦИОННЫЙ ЭФФЕКТ</a:t>
          </a:r>
        </a:p>
      </dgm:t>
    </dgm:pt>
    <dgm:pt modelId="{9234750A-10CF-49F3-89C7-00CB33045A6F}" type="parTrans" cxnId="{46EE5761-EBB4-4783-BD3E-3B35944C6D18}">
      <dgm:prSet/>
      <dgm:spPr/>
      <dgm:t>
        <a:bodyPr/>
        <a:lstStyle/>
        <a:p>
          <a:endParaRPr lang="ru-RU"/>
        </a:p>
      </dgm:t>
    </dgm:pt>
    <dgm:pt modelId="{DD999E80-BF1A-42D5-9EA1-913CD3939DCA}" type="sibTrans" cxnId="{46EE5761-EBB4-4783-BD3E-3B35944C6D18}">
      <dgm:prSet/>
      <dgm:spPr>
        <a:xfrm rot="19707706">
          <a:off x="3685222" y="1323787"/>
          <a:ext cx="335867" cy="55632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3F2F30F4-56DA-4887-8D45-51DE310230FC}">
      <dgm:prSet custT="1"/>
      <dgm:spPr>
        <a:xfrm>
          <a:off x="6367993" y="991900"/>
          <a:ext cx="2035440" cy="2122573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100" b="0" i="0" u="sng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Двигательная активность</a:t>
          </a:r>
        </a:p>
      </dgm:t>
    </dgm:pt>
    <dgm:pt modelId="{2C95DE63-0CB8-413B-A10C-35A612A1B1B1}" type="parTrans" cxnId="{07A2CF4F-2DD5-4AB7-A9A3-6BDBC74B39A0}">
      <dgm:prSet/>
      <dgm:spPr/>
      <dgm:t>
        <a:bodyPr/>
        <a:lstStyle/>
        <a:p>
          <a:endParaRPr lang="ru-RU"/>
        </a:p>
      </dgm:t>
    </dgm:pt>
    <dgm:pt modelId="{E34C7ED8-0B54-4671-8A82-716495FF7443}" type="sibTrans" cxnId="{07A2CF4F-2DD5-4AB7-A9A3-6BDBC74B39A0}">
      <dgm:prSet/>
      <dgm:spPr>
        <a:xfrm rot="5649615">
          <a:off x="7168803" y="3058766"/>
          <a:ext cx="247067" cy="55632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93A92708-F161-4AB2-B5AA-9E75DD0F7A34}" type="pres">
      <dgm:prSet presAssocID="{CDC14E78-0F4B-47B0-9761-9A622807C0EC}" presName="cycle" presStyleCnt="0">
        <dgm:presLayoutVars>
          <dgm:dir/>
          <dgm:resizeHandles val="exact"/>
        </dgm:presLayoutVars>
      </dgm:prSet>
      <dgm:spPr/>
    </dgm:pt>
    <dgm:pt modelId="{9C4E740B-7B7D-4192-9820-D90E7EEE2173}" type="pres">
      <dgm:prSet presAssocID="{3747536B-99ED-4D80-8F83-21C6496EB2E4}" presName="node" presStyleLbl="node1" presStyleIdx="0" presStyleCnt="6" custScaleX="128177" custScaleY="121366" custRadScaleRad="97752" custRadScaleInc="-959">
        <dgm:presLayoutVars>
          <dgm:bulletEnabled val="1"/>
        </dgm:presLayoutVars>
      </dgm:prSet>
      <dgm:spPr/>
    </dgm:pt>
    <dgm:pt modelId="{5A1004E9-EE42-423B-A51D-EC3FC785B78E}" type="pres">
      <dgm:prSet presAssocID="{44650CB0-5183-4DC3-AD0B-66708754A9C2}" presName="sibTrans" presStyleLbl="sibTrans2D1" presStyleIdx="0" presStyleCnt="6"/>
      <dgm:spPr/>
    </dgm:pt>
    <dgm:pt modelId="{D8B6664F-8FF0-48DA-979F-982E65DDCDC1}" type="pres">
      <dgm:prSet presAssocID="{44650CB0-5183-4DC3-AD0B-66708754A9C2}" presName="connectorText" presStyleLbl="sibTrans2D1" presStyleIdx="0" presStyleCnt="6"/>
      <dgm:spPr/>
    </dgm:pt>
    <dgm:pt modelId="{CAAA1CF8-04AF-4824-8AFF-6C566E909F3E}" type="pres">
      <dgm:prSet presAssocID="{3F2F30F4-56DA-4887-8D45-51DE310230FC}" presName="node" presStyleLbl="node1" presStyleIdx="1" presStyleCnt="6" custScaleX="123482" custScaleY="128768" custRadScaleRad="107829" custRadScaleInc="6654">
        <dgm:presLayoutVars>
          <dgm:bulletEnabled val="1"/>
        </dgm:presLayoutVars>
      </dgm:prSet>
      <dgm:spPr/>
    </dgm:pt>
    <dgm:pt modelId="{141614D1-9A30-45B7-B445-6809B525BEEF}" type="pres">
      <dgm:prSet presAssocID="{E34C7ED8-0B54-4671-8A82-716495FF7443}" presName="sibTrans" presStyleLbl="sibTrans2D1" presStyleIdx="1" presStyleCnt="6"/>
      <dgm:spPr/>
    </dgm:pt>
    <dgm:pt modelId="{43DDCC15-4B65-40B4-AC57-0B6FB7AC4F75}" type="pres">
      <dgm:prSet presAssocID="{E34C7ED8-0B54-4671-8A82-716495FF7443}" presName="connectorText" presStyleLbl="sibTrans2D1" presStyleIdx="1" presStyleCnt="6"/>
      <dgm:spPr/>
    </dgm:pt>
    <dgm:pt modelId="{A3DE4543-BB17-4FCD-8E2E-336023A9AE29}" type="pres">
      <dgm:prSet presAssocID="{47F0BFFE-C15F-416D-A9AF-17E3A361DE36}" presName="node" presStyleLbl="node1" presStyleIdx="2" presStyleCnt="6" custScaleX="126154" custScaleY="125776" custRadScaleRad="102311" custRadScaleInc="3371">
        <dgm:presLayoutVars>
          <dgm:bulletEnabled val="1"/>
        </dgm:presLayoutVars>
      </dgm:prSet>
      <dgm:spPr/>
    </dgm:pt>
    <dgm:pt modelId="{5ED6D741-9C6E-432F-ADC8-09175BFE8412}" type="pres">
      <dgm:prSet presAssocID="{800DAF56-7E3A-4F78-A678-D97D92312EEB}" presName="sibTrans" presStyleLbl="sibTrans2D1" presStyleIdx="2" presStyleCnt="6"/>
      <dgm:spPr/>
    </dgm:pt>
    <dgm:pt modelId="{11710C6D-8692-4464-8217-DE1E0394E5D2}" type="pres">
      <dgm:prSet presAssocID="{800DAF56-7E3A-4F78-A678-D97D92312EEB}" presName="connectorText" presStyleLbl="sibTrans2D1" presStyleIdx="2" presStyleCnt="6"/>
      <dgm:spPr/>
    </dgm:pt>
    <dgm:pt modelId="{ADC94EAB-3530-41D0-BAB9-9EB4E38CF919}" type="pres">
      <dgm:prSet presAssocID="{F2192F4C-C55F-47DF-BF15-0B7C707A0BA4}" presName="node" presStyleLbl="node1" presStyleIdx="3" presStyleCnt="6" custScaleX="126631" custScaleY="120402">
        <dgm:presLayoutVars>
          <dgm:bulletEnabled val="1"/>
        </dgm:presLayoutVars>
      </dgm:prSet>
      <dgm:spPr/>
    </dgm:pt>
    <dgm:pt modelId="{55B41C9F-5D23-4C32-B737-4D767B063992}" type="pres">
      <dgm:prSet presAssocID="{362893C8-8179-419B-948E-886E9D8EDA3C}" presName="sibTrans" presStyleLbl="sibTrans2D1" presStyleIdx="3" presStyleCnt="6"/>
      <dgm:spPr/>
    </dgm:pt>
    <dgm:pt modelId="{F8FF7667-E432-4536-AF00-FCEDFEA1FEE3}" type="pres">
      <dgm:prSet presAssocID="{362893C8-8179-419B-948E-886E9D8EDA3C}" presName="connectorText" presStyleLbl="sibTrans2D1" presStyleIdx="3" presStyleCnt="6"/>
      <dgm:spPr/>
    </dgm:pt>
    <dgm:pt modelId="{02ACC6CC-B409-4B42-925F-8A2F058DAD16}" type="pres">
      <dgm:prSet presAssocID="{896F9764-2609-4E1B-9141-9F9A2CA8268E}" presName="node" presStyleLbl="node1" presStyleIdx="4" presStyleCnt="6" custScaleX="122226" custScaleY="126294">
        <dgm:presLayoutVars>
          <dgm:bulletEnabled val="1"/>
        </dgm:presLayoutVars>
      </dgm:prSet>
      <dgm:spPr/>
    </dgm:pt>
    <dgm:pt modelId="{97AA27A1-D161-4F67-8F8B-75C320330D51}" type="pres">
      <dgm:prSet presAssocID="{9DF76556-6687-4891-9A46-25DF2A0DF408}" presName="sibTrans" presStyleLbl="sibTrans2D1" presStyleIdx="4" presStyleCnt="6"/>
      <dgm:spPr/>
    </dgm:pt>
    <dgm:pt modelId="{C95CE617-56CF-4B71-9F1F-3050857EAB17}" type="pres">
      <dgm:prSet presAssocID="{9DF76556-6687-4891-9A46-25DF2A0DF408}" presName="connectorText" presStyleLbl="sibTrans2D1" presStyleIdx="4" presStyleCnt="6"/>
      <dgm:spPr/>
    </dgm:pt>
    <dgm:pt modelId="{FBF9E824-5223-4862-8D42-2F947C166D72}" type="pres">
      <dgm:prSet presAssocID="{EE16B44E-55CF-41B9-82DE-343C4B51A3FF}" presName="node" presStyleLbl="node1" presStyleIdx="5" presStyleCnt="6" custScaleX="119799" custScaleY="125650" custRadScaleRad="101350" custRadScaleInc="-19982">
        <dgm:presLayoutVars>
          <dgm:bulletEnabled val="1"/>
        </dgm:presLayoutVars>
      </dgm:prSet>
      <dgm:spPr/>
    </dgm:pt>
    <dgm:pt modelId="{A17F0E0A-71DA-4213-88DA-C7EB20EFFC27}" type="pres">
      <dgm:prSet presAssocID="{DD999E80-BF1A-42D5-9EA1-913CD3939DCA}" presName="sibTrans" presStyleLbl="sibTrans2D1" presStyleIdx="5" presStyleCnt="6"/>
      <dgm:spPr/>
    </dgm:pt>
    <dgm:pt modelId="{B6B6A0A3-74C6-4846-9864-C53F0CBD46F1}" type="pres">
      <dgm:prSet presAssocID="{DD999E80-BF1A-42D5-9EA1-913CD3939DCA}" presName="connectorText" presStyleLbl="sibTrans2D1" presStyleIdx="5" presStyleCnt="6"/>
      <dgm:spPr/>
    </dgm:pt>
  </dgm:ptLst>
  <dgm:cxnLst>
    <dgm:cxn modelId="{19DB8A19-CF7A-46C4-AB93-04044A25DCB1}" type="presOf" srcId="{362893C8-8179-419B-948E-886E9D8EDA3C}" destId="{F8FF7667-E432-4536-AF00-FCEDFEA1FEE3}" srcOrd="1" destOrd="0" presId="urn:microsoft.com/office/officeart/2005/8/layout/cycle2"/>
    <dgm:cxn modelId="{3678C020-5B62-4EFB-9A46-644EBDBB0962}" type="presOf" srcId="{44650CB0-5183-4DC3-AD0B-66708754A9C2}" destId="{5A1004E9-EE42-423B-A51D-EC3FC785B78E}" srcOrd="0" destOrd="0" presId="urn:microsoft.com/office/officeart/2005/8/layout/cycle2"/>
    <dgm:cxn modelId="{DA55C024-B433-4F6F-BF1C-5CF145C438E7}" type="presOf" srcId="{F2192F4C-C55F-47DF-BF15-0B7C707A0BA4}" destId="{ADC94EAB-3530-41D0-BAB9-9EB4E38CF919}" srcOrd="0" destOrd="0" presId="urn:microsoft.com/office/officeart/2005/8/layout/cycle2"/>
    <dgm:cxn modelId="{C0C52928-16C8-4A00-A505-CB78B939752C}" type="presOf" srcId="{DD999E80-BF1A-42D5-9EA1-913CD3939DCA}" destId="{B6B6A0A3-74C6-4846-9864-C53F0CBD46F1}" srcOrd="1" destOrd="0" presId="urn:microsoft.com/office/officeart/2005/8/layout/cycle2"/>
    <dgm:cxn modelId="{DAAE283C-CCD2-4A67-BF06-BD4131BECC98}" type="presOf" srcId="{E34C7ED8-0B54-4671-8A82-716495FF7443}" destId="{141614D1-9A30-45B7-B445-6809B525BEEF}" srcOrd="0" destOrd="0" presId="urn:microsoft.com/office/officeart/2005/8/layout/cycle2"/>
    <dgm:cxn modelId="{7A03F93C-AD8B-4655-B63F-DE36422D7220}" type="presOf" srcId="{EE16B44E-55CF-41B9-82DE-343C4B51A3FF}" destId="{FBF9E824-5223-4862-8D42-2F947C166D72}" srcOrd="0" destOrd="0" presId="urn:microsoft.com/office/officeart/2005/8/layout/cycle2"/>
    <dgm:cxn modelId="{DF61A43F-D1A9-4AF6-9B13-74C3663C2734}" type="presOf" srcId="{44650CB0-5183-4DC3-AD0B-66708754A9C2}" destId="{D8B6664F-8FF0-48DA-979F-982E65DDCDC1}" srcOrd="1" destOrd="0" presId="urn:microsoft.com/office/officeart/2005/8/layout/cycle2"/>
    <dgm:cxn modelId="{96A1B85F-17EC-4718-85AD-2E27CDC9C3E7}" type="presOf" srcId="{9DF76556-6687-4891-9A46-25DF2A0DF408}" destId="{C95CE617-56CF-4B71-9F1F-3050857EAB17}" srcOrd="1" destOrd="0" presId="urn:microsoft.com/office/officeart/2005/8/layout/cycle2"/>
    <dgm:cxn modelId="{22EF6761-5381-4C94-86B9-47CB6F030C67}" type="presOf" srcId="{CDC14E78-0F4B-47B0-9761-9A622807C0EC}" destId="{93A92708-F161-4AB2-B5AA-9E75DD0F7A34}" srcOrd="0" destOrd="0" presId="urn:microsoft.com/office/officeart/2005/8/layout/cycle2"/>
    <dgm:cxn modelId="{46EE5761-EBB4-4783-BD3E-3B35944C6D18}" srcId="{CDC14E78-0F4B-47B0-9761-9A622807C0EC}" destId="{EE16B44E-55CF-41B9-82DE-343C4B51A3FF}" srcOrd="5" destOrd="0" parTransId="{9234750A-10CF-49F3-89C7-00CB33045A6F}" sibTransId="{DD999E80-BF1A-42D5-9EA1-913CD3939DCA}"/>
    <dgm:cxn modelId="{E1DCF04B-D881-48B8-B7C9-852BEBD0C6F0}" type="presOf" srcId="{896F9764-2609-4E1B-9141-9F9A2CA8268E}" destId="{02ACC6CC-B409-4B42-925F-8A2F058DAD16}" srcOrd="0" destOrd="0" presId="urn:microsoft.com/office/officeart/2005/8/layout/cycle2"/>
    <dgm:cxn modelId="{07A2CF4F-2DD5-4AB7-A9A3-6BDBC74B39A0}" srcId="{CDC14E78-0F4B-47B0-9761-9A622807C0EC}" destId="{3F2F30F4-56DA-4887-8D45-51DE310230FC}" srcOrd="1" destOrd="0" parTransId="{2C95DE63-0CB8-413B-A10C-35A612A1B1B1}" sibTransId="{E34C7ED8-0B54-4671-8A82-716495FF7443}"/>
    <dgm:cxn modelId="{12577171-31CF-424D-86E5-80165EFB095C}" type="presOf" srcId="{3F2F30F4-56DA-4887-8D45-51DE310230FC}" destId="{CAAA1CF8-04AF-4824-8AFF-6C566E909F3E}" srcOrd="0" destOrd="0" presId="urn:microsoft.com/office/officeart/2005/8/layout/cycle2"/>
    <dgm:cxn modelId="{6EFA0753-416E-45AE-B568-0D3F4CD4EE12}" type="presOf" srcId="{362893C8-8179-419B-948E-886E9D8EDA3C}" destId="{55B41C9F-5D23-4C32-B737-4D767B063992}" srcOrd="0" destOrd="0" presId="urn:microsoft.com/office/officeart/2005/8/layout/cycle2"/>
    <dgm:cxn modelId="{B9D18483-969E-4D3C-8CE7-41B6B2D33E5E}" type="presOf" srcId="{800DAF56-7E3A-4F78-A678-D97D92312EEB}" destId="{11710C6D-8692-4464-8217-DE1E0394E5D2}" srcOrd="1" destOrd="0" presId="urn:microsoft.com/office/officeart/2005/8/layout/cycle2"/>
    <dgm:cxn modelId="{C083BF8A-A1E4-467A-A180-FAA9DBB260BF}" srcId="{CDC14E78-0F4B-47B0-9761-9A622807C0EC}" destId="{F2192F4C-C55F-47DF-BF15-0B7C707A0BA4}" srcOrd="3" destOrd="0" parTransId="{1D1C8E14-6F75-4DF4-B460-A2F629CFC530}" sibTransId="{362893C8-8179-419B-948E-886E9D8EDA3C}"/>
    <dgm:cxn modelId="{197DEB9E-0675-45B6-9F75-AC8E7A8D998E}" type="presOf" srcId="{3747536B-99ED-4D80-8F83-21C6496EB2E4}" destId="{9C4E740B-7B7D-4192-9820-D90E7EEE2173}" srcOrd="0" destOrd="0" presId="urn:microsoft.com/office/officeart/2005/8/layout/cycle2"/>
    <dgm:cxn modelId="{EB9AE1BE-7199-49A3-A624-15D32168A6D6}" type="presOf" srcId="{9DF76556-6687-4891-9A46-25DF2A0DF408}" destId="{97AA27A1-D161-4F67-8F8B-75C320330D51}" srcOrd="0" destOrd="0" presId="urn:microsoft.com/office/officeart/2005/8/layout/cycle2"/>
    <dgm:cxn modelId="{D6B414C0-9F77-4DB3-AA0C-099BE6B90E89}" type="presOf" srcId="{47F0BFFE-C15F-416D-A9AF-17E3A361DE36}" destId="{A3DE4543-BB17-4FCD-8E2E-336023A9AE29}" srcOrd="0" destOrd="0" presId="urn:microsoft.com/office/officeart/2005/8/layout/cycle2"/>
    <dgm:cxn modelId="{0FDA37DA-6F7F-4A21-8706-A3C47CD23D52}" type="presOf" srcId="{800DAF56-7E3A-4F78-A678-D97D92312EEB}" destId="{5ED6D741-9C6E-432F-ADC8-09175BFE8412}" srcOrd="0" destOrd="0" presId="urn:microsoft.com/office/officeart/2005/8/layout/cycle2"/>
    <dgm:cxn modelId="{39E04DDA-D2A6-4802-9922-F21E3CE81C23}" srcId="{CDC14E78-0F4B-47B0-9761-9A622807C0EC}" destId="{47F0BFFE-C15F-416D-A9AF-17E3A361DE36}" srcOrd="2" destOrd="0" parTransId="{20F5725C-E6F3-4199-B7FD-9C5F2F1942A7}" sibTransId="{800DAF56-7E3A-4F78-A678-D97D92312EEB}"/>
    <dgm:cxn modelId="{8BA3B8DC-2808-4F1C-99C6-804C5F526895}" srcId="{CDC14E78-0F4B-47B0-9761-9A622807C0EC}" destId="{3747536B-99ED-4D80-8F83-21C6496EB2E4}" srcOrd="0" destOrd="0" parTransId="{15F658F2-79FA-4EA0-8317-6E98BB47E9B8}" sibTransId="{44650CB0-5183-4DC3-AD0B-66708754A9C2}"/>
    <dgm:cxn modelId="{875727DD-19B6-4019-9B50-075EAB78519C}" srcId="{CDC14E78-0F4B-47B0-9761-9A622807C0EC}" destId="{896F9764-2609-4E1B-9141-9F9A2CA8268E}" srcOrd="4" destOrd="0" parTransId="{34388D53-2746-4642-A0EA-B3D48D1A9BBF}" sibTransId="{9DF76556-6687-4891-9A46-25DF2A0DF408}"/>
    <dgm:cxn modelId="{ECF7DFF5-C0AD-4A87-B89E-D506C7AB2CCB}" type="presOf" srcId="{E34C7ED8-0B54-4671-8A82-716495FF7443}" destId="{43DDCC15-4B65-40B4-AC57-0B6FB7AC4F75}" srcOrd="1" destOrd="0" presId="urn:microsoft.com/office/officeart/2005/8/layout/cycle2"/>
    <dgm:cxn modelId="{EF3431FE-567B-45CD-99F8-560DB16132C5}" type="presOf" srcId="{DD999E80-BF1A-42D5-9EA1-913CD3939DCA}" destId="{A17F0E0A-71DA-4213-88DA-C7EB20EFFC27}" srcOrd="0" destOrd="0" presId="urn:microsoft.com/office/officeart/2005/8/layout/cycle2"/>
    <dgm:cxn modelId="{C271FFAA-CC97-4101-A3AE-C187D0CCE97A}" type="presParOf" srcId="{93A92708-F161-4AB2-B5AA-9E75DD0F7A34}" destId="{9C4E740B-7B7D-4192-9820-D90E7EEE2173}" srcOrd="0" destOrd="0" presId="urn:microsoft.com/office/officeart/2005/8/layout/cycle2"/>
    <dgm:cxn modelId="{631A7B21-F52B-4D11-B6A0-E68C1D3B6621}" type="presParOf" srcId="{93A92708-F161-4AB2-B5AA-9E75DD0F7A34}" destId="{5A1004E9-EE42-423B-A51D-EC3FC785B78E}" srcOrd="1" destOrd="0" presId="urn:microsoft.com/office/officeart/2005/8/layout/cycle2"/>
    <dgm:cxn modelId="{5AF511A4-628B-427A-9E7A-C1090A769E2A}" type="presParOf" srcId="{5A1004E9-EE42-423B-A51D-EC3FC785B78E}" destId="{D8B6664F-8FF0-48DA-979F-982E65DDCDC1}" srcOrd="0" destOrd="0" presId="urn:microsoft.com/office/officeart/2005/8/layout/cycle2"/>
    <dgm:cxn modelId="{2338C8AC-3814-4CFC-A680-0DBDEC8D465F}" type="presParOf" srcId="{93A92708-F161-4AB2-B5AA-9E75DD0F7A34}" destId="{CAAA1CF8-04AF-4824-8AFF-6C566E909F3E}" srcOrd="2" destOrd="0" presId="urn:microsoft.com/office/officeart/2005/8/layout/cycle2"/>
    <dgm:cxn modelId="{0A523A49-DD8F-4EBA-9D00-F993E644D184}" type="presParOf" srcId="{93A92708-F161-4AB2-B5AA-9E75DD0F7A34}" destId="{141614D1-9A30-45B7-B445-6809B525BEEF}" srcOrd="3" destOrd="0" presId="urn:microsoft.com/office/officeart/2005/8/layout/cycle2"/>
    <dgm:cxn modelId="{8B4FB26E-E0F3-40BB-8AE2-50776426506B}" type="presParOf" srcId="{141614D1-9A30-45B7-B445-6809B525BEEF}" destId="{43DDCC15-4B65-40B4-AC57-0B6FB7AC4F75}" srcOrd="0" destOrd="0" presId="urn:microsoft.com/office/officeart/2005/8/layout/cycle2"/>
    <dgm:cxn modelId="{082C6A32-4944-4844-AC1E-8569473050AD}" type="presParOf" srcId="{93A92708-F161-4AB2-B5AA-9E75DD0F7A34}" destId="{A3DE4543-BB17-4FCD-8E2E-336023A9AE29}" srcOrd="4" destOrd="0" presId="urn:microsoft.com/office/officeart/2005/8/layout/cycle2"/>
    <dgm:cxn modelId="{1E52D61B-C92D-42E9-85FF-656EF396D5D9}" type="presParOf" srcId="{93A92708-F161-4AB2-B5AA-9E75DD0F7A34}" destId="{5ED6D741-9C6E-432F-ADC8-09175BFE8412}" srcOrd="5" destOrd="0" presId="urn:microsoft.com/office/officeart/2005/8/layout/cycle2"/>
    <dgm:cxn modelId="{3829BB51-FCEA-4661-98E5-8BC6F0E58DC4}" type="presParOf" srcId="{5ED6D741-9C6E-432F-ADC8-09175BFE8412}" destId="{11710C6D-8692-4464-8217-DE1E0394E5D2}" srcOrd="0" destOrd="0" presId="urn:microsoft.com/office/officeart/2005/8/layout/cycle2"/>
    <dgm:cxn modelId="{187B7C1A-B197-4199-AF7E-A8D21F107437}" type="presParOf" srcId="{93A92708-F161-4AB2-B5AA-9E75DD0F7A34}" destId="{ADC94EAB-3530-41D0-BAB9-9EB4E38CF919}" srcOrd="6" destOrd="0" presId="urn:microsoft.com/office/officeart/2005/8/layout/cycle2"/>
    <dgm:cxn modelId="{09F0C3E9-AB5F-4FBD-88F1-B98F6B48CC99}" type="presParOf" srcId="{93A92708-F161-4AB2-B5AA-9E75DD0F7A34}" destId="{55B41C9F-5D23-4C32-B737-4D767B063992}" srcOrd="7" destOrd="0" presId="urn:microsoft.com/office/officeart/2005/8/layout/cycle2"/>
    <dgm:cxn modelId="{47DD6EF2-3846-4AB8-8753-B0C73DE76AE9}" type="presParOf" srcId="{55B41C9F-5D23-4C32-B737-4D767B063992}" destId="{F8FF7667-E432-4536-AF00-FCEDFEA1FEE3}" srcOrd="0" destOrd="0" presId="urn:microsoft.com/office/officeart/2005/8/layout/cycle2"/>
    <dgm:cxn modelId="{14341E34-CCB3-4C40-AF8B-0FFE51CAEB5A}" type="presParOf" srcId="{93A92708-F161-4AB2-B5AA-9E75DD0F7A34}" destId="{02ACC6CC-B409-4B42-925F-8A2F058DAD16}" srcOrd="8" destOrd="0" presId="urn:microsoft.com/office/officeart/2005/8/layout/cycle2"/>
    <dgm:cxn modelId="{C708ACFD-C14C-4763-A096-11808182DB47}" type="presParOf" srcId="{93A92708-F161-4AB2-B5AA-9E75DD0F7A34}" destId="{97AA27A1-D161-4F67-8F8B-75C320330D51}" srcOrd="9" destOrd="0" presId="urn:microsoft.com/office/officeart/2005/8/layout/cycle2"/>
    <dgm:cxn modelId="{AC011619-BB72-4C91-AB7B-671E4806B757}" type="presParOf" srcId="{97AA27A1-D161-4F67-8F8B-75C320330D51}" destId="{C95CE617-56CF-4B71-9F1F-3050857EAB17}" srcOrd="0" destOrd="0" presId="urn:microsoft.com/office/officeart/2005/8/layout/cycle2"/>
    <dgm:cxn modelId="{CEFEE491-7CEB-4883-9F36-31EF375340B0}" type="presParOf" srcId="{93A92708-F161-4AB2-B5AA-9E75DD0F7A34}" destId="{FBF9E824-5223-4862-8D42-2F947C166D72}" srcOrd="10" destOrd="0" presId="urn:microsoft.com/office/officeart/2005/8/layout/cycle2"/>
    <dgm:cxn modelId="{3B7358A2-8806-496B-A30A-FC446DBAA3A0}" type="presParOf" srcId="{93A92708-F161-4AB2-B5AA-9E75DD0F7A34}" destId="{A17F0E0A-71DA-4213-88DA-C7EB20EFFC27}" srcOrd="11" destOrd="0" presId="urn:microsoft.com/office/officeart/2005/8/layout/cycle2"/>
    <dgm:cxn modelId="{E2E1079D-9D12-4932-AA0D-CF8DD4D59C81}" type="presParOf" srcId="{A17F0E0A-71DA-4213-88DA-C7EB20EFFC27}" destId="{B6B6A0A3-74C6-4846-9864-C53F0CBD46F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740B-7B7D-4192-9820-D90E7EEE2173}">
      <dsp:nvSpPr>
        <dsp:cNvPr id="0" name=""/>
        <dsp:cNvSpPr/>
      </dsp:nvSpPr>
      <dsp:spPr>
        <a:xfrm>
          <a:off x="3737114" y="-92684"/>
          <a:ext cx="1702782" cy="1612300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ФИЗИЧЕСКАЯ АКТИВНОСТЬ-СПОРТ</a:t>
          </a:r>
        </a:p>
      </dsp:txBody>
      <dsp:txXfrm>
        <a:off x="3986481" y="143432"/>
        <a:ext cx="1204048" cy="1140068"/>
      </dsp:txXfrm>
    </dsp:sp>
    <dsp:sp modelId="{5A1004E9-EE42-423B-A51D-EC3FC785B78E}">
      <dsp:nvSpPr>
        <dsp:cNvPr id="0" name=""/>
        <dsp:cNvSpPr/>
      </dsp:nvSpPr>
      <dsp:spPr>
        <a:xfrm rot="1572986">
          <a:off x="5421794" y="959400"/>
          <a:ext cx="242824" cy="44835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425541" y="1032980"/>
        <a:ext cx="169977" cy="269013"/>
      </dsp:txXfrm>
    </dsp:sp>
    <dsp:sp modelId="{CAAA1CF8-04AF-4824-8AFF-6C566E909F3E}">
      <dsp:nvSpPr>
        <dsp:cNvPr id="0" name=""/>
        <dsp:cNvSpPr/>
      </dsp:nvSpPr>
      <dsp:spPr>
        <a:xfrm>
          <a:off x="5676356" y="797709"/>
          <a:ext cx="1640410" cy="1710633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u="sng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Двигательная активность</a:t>
          </a:r>
        </a:p>
      </dsp:txBody>
      <dsp:txXfrm>
        <a:off x="5916588" y="1048225"/>
        <a:ext cx="1159946" cy="1209601"/>
      </dsp:txXfrm>
    </dsp:sp>
    <dsp:sp modelId="{141614D1-9A30-45B7-B445-6809B525BEEF}">
      <dsp:nvSpPr>
        <dsp:cNvPr id="0" name=""/>
        <dsp:cNvSpPr/>
      </dsp:nvSpPr>
      <dsp:spPr>
        <a:xfrm rot="5649615">
          <a:off x="6321846" y="2463288"/>
          <a:ext cx="198944" cy="44835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 rot="10800000">
        <a:off x="6353852" y="2523196"/>
        <a:ext cx="139261" cy="269013"/>
      </dsp:txXfrm>
    </dsp:sp>
    <dsp:sp modelId="{A3DE4543-BB17-4FCD-8E2E-336023A9AE29}">
      <dsp:nvSpPr>
        <dsp:cNvPr id="0" name=""/>
        <dsp:cNvSpPr/>
      </dsp:nvSpPr>
      <dsp:spPr>
        <a:xfrm>
          <a:off x="5508732" y="2878083"/>
          <a:ext cx="1675907" cy="1670885"/>
        </a:xfrm>
        <a:prstGeom prst="ellipse">
          <a:avLst/>
        </a:prstGeom>
        <a:solidFill>
          <a:schemeClr val="accent6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ГЛАВНАЯ ФУНКЦИЯ ОРГАНИЗМА</a:t>
          </a:r>
        </a:p>
      </dsp:txBody>
      <dsp:txXfrm>
        <a:off x="5754163" y="3122778"/>
        <a:ext cx="1185045" cy="1181495"/>
      </dsp:txXfrm>
    </dsp:sp>
    <dsp:sp modelId="{5ED6D741-9C6E-432F-ADC8-09175BFE8412}">
      <dsp:nvSpPr>
        <dsp:cNvPr id="0" name=""/>
        <dsp:cNvSpPr/>
      </dsp:nvSpPr>
      <dsp:spPr>
        <a:xfrm rot="9099754">
          <a:off x="5389761" y="3959987"/>
          <a:ext cx="168437" cy="44835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 rot="10800000">
        <a:off x="5437264" y="4037665"/>
        <a:ext cx="117906" cy="269013"/>
      </dsp:txXfrm>
    </dsp:sp>
    <dsp:sp modelId="{ADC94EAB-3530-41D0-BAB9-9EB4E38CF919}">
      <dsp:nvSpPr>
        <dsp:cNvPr id="0" name=""/>
        <dsp:cNvSpPr/>
      </dsp:nvSpPr>
      <dsp:spPr>
        <a:xfrm>
          <a:off x="3757169" y="3856666"/>
          <a:ext cx="1682244" cy="1599494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МОЗГА</a:t>
          </a:r>
        </a:p>
      </dsp:txBody>
      <dsp:txXfrm>
        <a:off x="4003528" y="4090906"/>
        <a:ext cx="1189526" cy="1131014"/>
      </dsp:txXfrm>
    </dsp:sp>
    <dsp:sp modelId="{55B41C9F-5D23-4C32-B737-4D767B063992}">
      <dsp:nvSpPr>
        <dsp:cNvPr id="0" name=""/>
        <dsp:cNvSpPr/>
      </dsp:nvSpPr>
      <dsp:spPr>
        <a:xfrm rot="12600000">
          <a:off x="3642766" y="3933399"/>
          <a:ext cx="183033" cy="44835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 rot="10800000">
        <a:off x="3693998" y="4036798"/>
        <a:ext cx="128123" cy="269013"/>
      </dsp:txXfrm>
    </dsp:sp>
    <dsp:sp modelId="{02ACC6CC-B409-4B42-925F-8A2F058DAD16}">
      <dsp:nvSpPr>
        <dsp:cNvPr id="0" name=""/>
        <dsp:cNvSpPr/>
      </dsp:nvSpPr>
      <dsp:spPr>
        <a:xfrm>
          <a:off x="2059663" y="2820581"/>
          <a:ext cx="1623725" cy="1677767"/>
        </a:xfrm>
        <a:prstGeom prst="ellipse">
          <a:avLst/>
        </a:prstGeom>
        <a:solidFill>
          <a:schemeClr val="accent5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ОБМЕН ВЕЩЕСТВ</a:t>
          </a:r>
        </a:p>
      </dsp:txBody>
      <dsp:txXfrm>
        <a:off x="2297452" y="3066284"/>
        <a:ext cx="1148147" cy="1186361"/>
      </dsp:txXfrm>
    </dsp:sp>
    <dsp:sp modelId="{97AA27A1-D161-4F67-8F8B-75C320330D51}">
      <dsp:nvSpPr>
        <dsp:cNvPr id="0" name=""/>
        <dsp:cNvSpPr/>
      </dsp:nvSpPr>
      <dsp:spPr>
        <a:xfrm rot="15974933">
          <a:off x="2772208" y="2525834"/>
          <a:ext cx="79382" cy="44835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 rot="10800000">
        <a:off x="2784895" y="2627387"/>
        <a:ext cx="55567" cy="269013"/>
      </dsp:txXfrm>
    </dsp:sp>
    <dsp:sp modelId="{FBF9E824-5223-4862-8D42-2F947C166D72}">
      <dsp:nvSpPr>
        <dsp:cNvPr id="0" name=""/>
        <dsp:cNvSpPr/>
      </dsp:nvSpPr>
      <dsp:spPr>
        <a:xfrm>
          <a:off x="1956521" y="1005796"/>
          <a:ext cx="1591483" cy="1669211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АДАПТАЦИОННЫЙ ЭФФЕКТ</a:t>
          </a:r>
        </a:p>
      </dsp:txBody>
      <dsp:txXfrm>
        <a:off x="2189588" y="1250246"/>
        <a:ext cx="1125349" cy="1180311"/>
      </dsp:txXfrm>
    </dsp:sp>
    <dsp:sp modelId="{A17F0E0A-71DA-4213-88DA-C7EB20EFFC27}">
      <dsp:nvSpPr>
        <dsp:cNvPr id="0" name=""/>
        <dsp:cNvSpPr/>
      </dsp:nvSpPr>
      <dsp:spPr>
        <a:xfrm rot="19707706">
          <a:off x="3514788" y="1065242"/>
          <a:ext cx="270502" cy="448355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520781" y="1176137"/>
        <a:ext cx="189351" cy="26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4FFC6-92DE-47B4-B3BB-FD71F48B04DF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202F6-8E83-4A1B-998E-E059023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6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95852" y="1005694"/>
            <a:ext cx="6481233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8" y="1304926"/>
            <a:ext cx="7080385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918" y="3602038"/>
            <a:ext cx="7080385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04.08.2021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368301"/>
            <a:ext cx="2394424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1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8" y="1304926"/>
            <a:ext cx="7080385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918" y="3602038"/>
            <a:ext cx="7080385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04.08.2021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368479"/>
            <a:ext cx="2394424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95852" y="1005694"/>
            <a:ext cx="6481233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60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8617" y="368300"/>
            <a:ext cx="5088467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368300"/>
            <a:ext cx="5065184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38200" y="4414837"/>
            <a:ext cx="2330451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559175" y="4414837"/>
            <a:ext cx="2330451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302375" y="4414837"/>
            <a:ext cx="2330451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023349" y="4414837"/>
            <a:ext cx="2330451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04.08.2021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8617" y="368300"/>
            <a:ext cx="5088467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368300"/>
            <a:ext cx="5065184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04.08.2021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580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65184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7" y="1825625"/>
            <a:ext cx="5065183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04.08.2021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6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04.08.2021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04.08.2021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5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A08-D575-4FDC-A7B2-C25423906C82}" type="datetime1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148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812800" y="6165850"/>
            <a:ext cx="105664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2518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04.08.2021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8" y="368301"/>
            <a:ext cx="469343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088" y="1642044"/>
            <a:ext cx="7735824" cy="23708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Роль физической активности у работников, занятых умственным трудом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1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/>
              <a:t>ГБУЗ 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0072" y="858064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600" b="1" dirty="0">
                <a:solidFill>
                  <a:srgbClr val="000033"/>
                </a:solidFill>
                <a:latin typeface="ALS Wagon Medium"/>
              </a:rPr>
              <a:t>и Медицинской профилактики</a:t>
            </a:r>
          </a:p>
          <a:p>
            <a:pPr defTabSz="914400">
              <a:defRPr/>
            </a:pPr>
            <a:r>
              <a:rPr lang="ru-RU" sz="600" b="1" dirty="0">
                <a:solidFill>
                  <a:srgbClr val="000033"/>
                </a:solidFill>
                <a:latin typeface="ALS Wagon Medium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B1DC7-7708-4AED-9405-C914BA5A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Глобальные рекомендации по физической активности (ВОЗ, 2018 год)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CFEDC6-611C-4F63-B55C-9BE5E9FC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10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61088B0-0701-484F-8033-3D707570A93F}"/>
              </a:ext>
            </a:extLst>
          </p:cNvPr>
          <p:cNvSpPr/>
          <p:nvPr/>
        </p:nvSpPr>
        <p:spPr>
          <a:xfrm>
            <a:off x="4828087" y="1573567"/>
            <a:ext cx="6415392" cy="37108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 cap="rnd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 разработала "Глобальные рекомендации по физической активности для здоровья" с общей целью предоставления лицам, формирующим политику на национальном и региональном уровнях, руководства в отношении взаимосвязей, основанных на зависимости "доза – ответная реакция", между частотой, продолжительностью, интенсивностью, типом и общим объемом физической активности, необходимой для профилактики неинфекционных заболеваний. </a:t>
            </a:r>
          </a:p>
        </p:txBody>
      </p:sp>
      <p:pic>
        <p:nvPicPr>
          <p:cNvPr id="5" name="Объект 3" descr="Публикация ">
            <a:extLst>
              <a:ext uri="{FF2B5EF4-FFF2-40B4-BE49-F238E27FC236}">
                <a16:creationId xmlns:a16="http://schemas.microsoft.com/office/drawing/2014/main" id="{EC3D86C3-2205-4E9B-8F9C-4D60BA3D5FC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03" y="1170373"/>
            <a:ext cx="2110254" cy="4517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91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6618-3FF7-46DF-9A58-2F0EEBA4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физической активности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7EB358-C535-4184-818C-2D26F5DB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C927F-AB35-40FB-92F2-464A120BAB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7" y="1038415"/>
            <a:ext cx="2281561" cy="42745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E2903047-14DE-4D6A-8D47-FD4AB08FC9C6}"/>
              </a:ext>
            </a:extLst>
          </p:cNvPr>
          <p:cNvSpPr txBox="1">
            <a:spLocks/>
          </p:cNvSpPr>
          <p:nvPr/>
        </p:nvSpPr>
        <p:spPr>
          <a:xfrm>
            <a:off x="796574" y="876670"/>
            <a:ext cx="7046239" cy="510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Оздоровительная ходьба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Оздоровительный бег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Плавание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Ходьба на лыжах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Скандинавская ходьба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(англ.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Nordic)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или ходьба с палками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Езда на велосипеде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Аэробика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Шейпинг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Калланетика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Пилатес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Аквааэробика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Дыхательная гимнастика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27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FA99A-7868-4F12-9004-98A8FF3E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Дозирование физической нагрузки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FC39870-2102-42C1-BEF9-1C7F0267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12</a:t>
            </a:fld>
            <a:endParaRPr lang="ru-RU"/>
          </a:p>
        </p:txBody>
      </p:sp>
      <p:sp>
        <p:nvSpPr>
          <p:cNvPr id="4" name="Объект 10">
            <a:extLst>
              <a:ext uri="{FF2B5EF4-FFF2-40B4-BE49-F238E27FC236}">
                <a16:creationId xmlns:a16="http://schemas.microsoft.com/office/drawing/2014/main" id="{ADEC6373-791E-44D0-8D64-D966C2E0FCA6}"/>
              </a:ext>
            </a:extLst>
          </p:cNvPr>
          <p:cNvSpPr txBox="1">
            <a:spLocks/>
          </p:cNvSpPr>
          <p:nvPr/>
        </p:nvSpPr>
        <p:spPr>
          <a:xfrm>
            <a:off x="1580908" y="1304926"/>
            <a:ext cx="7622755" cy="374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Достоверное улучшение физического состояния начинается с 2-разового занятия в неделю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Наибольший эффект оказывают 3-4 разовые тренировки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Наиболее эффективны тренировки с оздоровительной направленностью при нагрузках, которые повышают ЧСС от 100 до 170-180 уд./мин, в зависимости от возраста и состояния здоровья человека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25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D1F76-C0B9-46FD-82F9-0010E21F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формирования индивидуального плана занятий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9BBE7C8-22AE-44DE-9833-617689BF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7C9FA4-8EFC-4A37-8B21-417A7D01961C}"/>
              </a:ext>
            </a:extLst>
          </p:cNvPr>
          <p:cNvSpPr/>
          <p:nvPr/>
        </p:nvSpPr>
        <p:spPr>
          <a:xfrm>
            <a:off x="996485" y="1909855"/>
            <a:ext cx="3400148" cy="914400"/>
          </a:xfrm>
          <a:prstGeom prst="rect">
            <a:avLst/>
          </a:prstGeom>
          <a:solidFill>
            <a:schemeClr val="accent4"/>
          </a:solidFill>
          <a:ln w="19050" cap="rnd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Постепенно наращивать интенсивность и длительность нагрузок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12A51D-9DE4-4C32-9C7E-559C9E4A4291}"/>
              </a:ext>
            </a:extLst>
          </p:cNvPr>
          <p:cNvSpPr/>
          <p:nvPr/>
        </p:nvSpPr>
        <p:spPr>
          <a:xfrm>
            <a:off x="7076505" y="3380576"/>
            <a:ext cx="3190042" cy="905523"/>
          </a:xfrm>
          <a:prstGeom prst="rect">
            <a:avLst/>
          </a:prstGeom>
          <a:solidFill>
            <a:schemeClr val="accent6"/>
          </a:solidFill>
          <a:ln w="19050" cap="rnd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rPr>
              <a:t>2. Разнообразие применяемых средств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998E64-1D20-4A00-8AED-EE0B08BF3BCF}"/>
              </a:ext>
            </a:extLst>
          </p:cNvPr>
          <p:cNvSpPr/>
          <p:nvPr/>
        </p:nvSpPr>
        <p:spPr>
          <a:xfrm>
            <a:off x="914400" y="4493432"/>
            <a:ext cx="3071674" cy="956127"/>
          </a:xfrm>
          <a:prstGeom prst="rect">
            <a:avLst/>
          </a:prstGeom>
          <a:solidFill>
            <a:schemeClr val="accent3"/>
          </a:solidFill>
          <a:ln w="19050" cap="rnd" cmpd="sng" algn="ctr">
            <a:solidFill>
              <a:schemeClr val="accent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З. Систематичность занятий - не допускать длительных перерывов в занятиях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DC07745-2FA1-4E28-83BC-34CF1B34F0A4}"/>
              </a:ext>
            </a:extLst>
          </p:cNvPr>
          <p:cNvCxnSpPr>
            <a:cxnSpLocks/>
          </p:cNvCxnSpPr>
          <p:nvPr/>
        </p:nvCxnSpPr>
        <p:spPr>
          <a:xfrm>
            <a:off x="4438836" y="2768563"/>
            <a:ext cx="2894120" cy="601462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A6A5D1B-72EF-491C-9C55-8F4E34CA2603}"/>
              </a:ext>
            </a:extLst>
          </p:cNvPr>
          <p:cNvCxnSpPr/>
          <p:nvPr/>
        </p:nvCxnSpPr>
        <p:spPr>
          <a:xfrm flipH="1">
            <a:off x="3986074" y="4367814"/>
            <a:ext cx="3435658" cy="559293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710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3002D-0A6D-4668-BF08-CDFEA40C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Желаемые результаты можно получить уже после нескольких недель регулярных тренировок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395C643-FEFA-44A2-BA76-28802C9E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14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EDA3E56-B242-4D1C-8236-4893B8E64395}"/>
              </a:ext>
            </a:extLst>
          </p:cNvPr>
          <p:cNvSpPr txBox="1">
            <a:spLocks/>
          </p:cNvSpPr>
          <p:nvPr/>
        </p:nvSpPr>
        <p:spPr>
          <a:xfrm>
            <a:off x="1071230" y="1655481"/>
            <a:ext cx="8596668" cy="321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жизнь» -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Гиппократ 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</a:t>
            </a: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век до н.э.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1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E58ED-2A35-4702-8E5D-E880BB2A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 и противопоказания для занятий спортом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FC0A7B0-E23D-4B6D-8457-500C0FE6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9D6409-6FEE-443A-B9B3-1760B19CF7D0}"/>
              </a:ext>
            </a:extLst>
          </p:cNvPr>
          <p:cNvSpPr/>
          <p:nvPr/>
        </p:nvSpPr>
        <p:spPr>
          <a:xfrm>
            <a:off x="838200" y="1304926"/>
            <a:ext cx="7688062" cy="431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Показания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-занятия спортом показаны при оценке здоровья-«здоров», «практически здоров», физическое развитие-«среднее» или выше «среднего», гармоничное», функциональное состояние-«удовлетворительное или хорошее»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Противопоказания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-острые заболевания, температура тела выше 37,5, ЧСС более 100 ударов в минуту</a:t>
            </a:r>
          </a:p>
        </p:txBody>
      </p:sp>
      <p:pic>
        <p:nvPicPr>
          <p:cNvPr id="5" name="Picture 2" descr="http://www.mgeptk.sml.by/images/kross2.jpg">
            <a:extLst>
              <a:ext uri="{FF2B5EF4-FFF2-40B4-BE49-F238E27FC236}">
                <a16:creationId xmlns:a16="http://schemas.microsoft.com/office/drawing/2014/main" id="{98B8CFB7-8D67-4B11-B148-12D724B7B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79" y="2595785"/>
            <a:ext cx="3956482" cy="19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8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E7D0C-D87B-4097-B353-284B5C4B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Чаще всего возникает вопрос?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5072C2-831D-436D-BBB0-4271679B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16</a:t>
            </a:fld>
            <a:endParaRPr lang="ru-RU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2DDEB95B-CB5C-4EB1-B385-B6500508976A}"/>
              </a:ext>
            </a:extLst>
          </p:cNvPr>
          <p:cNvSpPr txBox="1">
            <a:spLocks/>
          </p:cNvSpPr>
          <p:nvPr/>
        </p:nvSpPr>
        <p:spPr>
          <a:xfrm>
            <a:off x="1000891" y="1007410"/>
            <a:ext cx="8596668" cy="4625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Зачем Вам физическая нагрузка?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XXI веке средняя физическая нагрузка городского жителя уменьшилась почти в 50 раз по сравнению с предыдущими столетиями. Люди ведут малоподвижный, сидячий образ жизни, из-за чего у них развивается гиподинамия — снижение двигательной активности и силы мышечных сокращений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Гиподинамия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 — причина развития заболеваний сердечно-сосудистой системы, в частности инсульта, ожирения, сахарного диабета, остеопороза и многих других заболеваний. Чтобы избежать развития гиподинамии и снизить риск возникновения множества смертельных болезней, Вы должны активно двигаться, например, ходить не менее 10 часов в неделю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5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27004-8C3F-4DAE-9982-607D9542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Частота тренировок и продолжительность разовой нагрузки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E3AD33-FAF3-41B4-B0FC-D726A70C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7">
            <a:extLst>
              <a:ext uri="{FF2B5EF4-FFF2-40B4-BE49-F238E27FC236}">
                <a16:creationId xmlns:a16="http://schemas.microsoft.com/office/drawing/2014/main" id="{99BC19AA-DE15-4A3C-81DD-DB33644623E2}"/>
              </a:ext>
            </a:extLst>
          </p:cNvPr>
          <p:cNvSpPr txBox="1">
            <a:spLocks/>
          </p:cNvSpPr>
          <p:nvPr/>
        </p:nvSpPr>
        <p:spPr>
          <a:xfrm>
            <a:off x="-1457593" y="797392"/>
            <a:ext cx="8596668" cy="878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По материалам takzdorovo.ru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– официального ресурса программы «Здоровая Россия»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99F1562-81DE-41EA-8B71-23FD11DD7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85746"/>
              </p:ext>
            </p:extLst>
          </p:nvPr>
        </p:nvGraphicFramePr>
        <p:xfrm>
          <a:off x="838200" y="1430671"/>
          <a:ext cx="8596312" cy="4470018"/>
        </p:xfrm>
        <a:graphic>
          <a:graphicData uri="http://schemas.openxmlformats.org/drawingml/2006/table">
            <a:tbl>
              <a:tblPr firstRow="1" firstCol="1" bandRow="1"/>
              <a:tblGrid>
                <a:gridCol w="4298156">
                  <a:extLst>
                    <a:ext uri="{9D8B030D-6E8A-4147-A177-3AD203B41FA5}">
                      <a16:colId xmlns:a16="http://schemas.microsoft.com/office/drawing/2014/main" val="3674889363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562254567"/>
                    </a:ext>
                  </a:extLst>
                </a:gridCol>
              </a:tblGrid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Тип нагрузки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 энергии (ккал/ч)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642302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Медленная ходьба (3–4 км/ч)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280 - 300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44939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Ходьба в среднем темпе (5–6 км/ч)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32562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Ходьба быстрая (7 км/ч)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86562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Бег трусцой, или джоггинг (7–8 км/ч)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15121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Медленный бег (9–10 км/ч)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35269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Бег в среднем темпе (12–13 км/ч)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50276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Езда на велосипеде (40 км/ч)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256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Плавание (40 м/мин)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63158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Теннис в умеренном темпе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99175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Катание на коньках в умеренном темпе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20496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Горные лыжи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74822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Спортивные игры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45603"/>
                  </a:ext>
                </a:extLst>
              </a:tr>
              <a:tr h="31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Аэробная ритмическая гимнастика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40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72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r="10026"/>
          <a:stretch>
            <a:fillRect/>
          </a:stretch>
        </p:blipFill>
        <p:spPr bwMode="auto">
          <a:xfrm>
            <a:off x="5397203" y="1207008"/>
            <a:ext cx="4659610" cy="465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189" y="1304926"/>
            <a:ext cx="3485324" cy="2131231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00072" y="858064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600" b="1" dirty="0">
                <a:solidFill>
                  <a:srgbClr val="000033"/>
                </a:solidFill>
                <a:latin typeface="ALS Wagon Medium"/>
              </a:rPr>
              <a:t>и Медицинской профилактики</a:t>
            </a:r>
          </a:p>
          <a:p>
            <a:pPr defTabSz="914400">
              <a:defRPr/>
            </a:pPr>
            <a:r>
              <a:rPr lang="ru-RU" sz="600" b="1" dirty="0">
                <a:solidFill>
                  <a:srgbClr val="000033"/>
                </a:solidFill>
                <a:latin typeface="ALS Wagon Medium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72094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D5097-A0EE-40B3-A5B9-2751FD8B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342D05-E5B2-4D6B-B1E1-371668B5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4CA051B-80F8-4AB4-A7B2-2FEA8071B988}"/>
              </a:ext>
            </a:extLst>
          </p:cNvPr>
          <p:cNvSpPr txBox="1">
            <a:spLocks/>
          </p:cNvSpPr>
          <p:nvPr/>
        </p:nvSpPr>
        <p:spPr>
          <a:xfrm>
            <a:off x="677334" y="1303021"/>
            <a:ext cx="8596668" cy="473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Введение: общие представления о физической культуре, обеспечивающей здоровый образ жизни.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Принципы оздоровительной физической культуры и оптимизация физической активности.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Оценка риска. Оценка уровня физической активности пациента. Оздоровительной физкультуре  и спорту.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Рекомендации по питанию при занятиях физической культурой.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Приложения. Список литературы.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17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4D6C3-6365-4306-AD8A-C349AD6B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Двигательная активность – естественное лекарственное средство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4C8AB9-AF7F-4DC6-BECC-C0E4DA3E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</a:t>
            </a:fld>
            <a:endParaRPr lang="ru-RU"/>
          </a:p>
        </p:txBody>
      </p:sp>
      <p:sp useBgFill="1">
        <p:nvSpPr>
          <p:cNvPr id="4" name="Объект 2">
            <a:extLst>
              <a:ext uri="{FF2B5EF4-FFF2-40B4-BE49-F238E27FC236}">
                <a16:creationId xmlns:a16="http://schemas.microsoft.com/office/drawing/2014/main" id="{24C05286-50C2-412B-B4B9-C29EFC962255}"/>
              </a:ext>
            </a:extLst>
          </p:cNvPr>
          <p:cNvSpPr txBox="1">
            <a:spLocks/>
          </p:cNvSpPr>
          <p:nvPr/>
        </p:nvSpPr>
        <p:spPr>
          <a:xfrm>
            <a:off x="838200" y="1304926"/>
            <a:ext cx="8596668" cy="368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как таковое может по своему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действию заменить любое лечебное средство,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лечебные средства мира не могут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лечебной силы движения» </a:t>
            </a:r>
          </a:p>
          <a:p>
            <a:pPr marL="0" indent="0" algn="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К.Ж. Тиссо  (XVIII век) </a:t>
            </a:r>
          </a:p>
        </p:txBody>
      </p:sp>
    </p:spTree>
    <p:extLst>
      <p:ext uri="{BB962C8B-B14F-4D97-AF65-F5344CB8AC3E}">
        <p14:creationId xmlns:p14="http://schemas.microsoft.com/office/powerpoint/2010/main" val="304783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B8FB-508C-4839-94C2-91121E23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9E502EF-05F3-429B-92E6-F094CBFC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4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BC68DA0-0BA8-45D1-B351-28BAF87C8637}"/>
              </a:ext>
            </a:extLst>
          </p:cNvPr>
          <p:cNvSpPr txBox="1">
            <a:spLocks/>
          </p:cNvSpPr>
          <p:nvPr/>
        </p:nvSpPr>
        <p:spPr>
          <a:xfrm>
            <a:off x="670982" y="1208418"/>
            <a:ext cx="8596668" cy="4441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национальных проектов - путь к новому качеству экономики и социально-гуманитарной сферы. Национальный проект «Демография» нацелен на повышения качества жизни россиян, создание условий, при которых они будут не просто жить дольше, а вести активный и достойный образ жизни. Для этих целей будут созданы программы корпоративного здоровья для предприятий. Основное направление корпоративных программ это поддержание здорового образа жизни работника и борьбе с основными факторами риска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7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62AAB-5CD2-4969-89F6-3AE71DEB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Группы профессий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2C05C1-649E-447D-A327-F0560902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5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991184B-7EBF-4BB1-A6A4-5AC4396F448B}"/>
              </a:ext>
            </a:extLst>
          </p:cNvPr>
          <p:cNvSpPr txBox="1">
            <a:spLocks/>
          </p:cNvSpPr>
          <p:nvPr/>
        </p:nvSpPr>
        <p:spPr>
          <a:xfrm>
            <a:off x="1000891" y="1077376"/>
            <a:ext cx="4184035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УМСТВЕННОГО ТРУДА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  <p:pic>
        <p:nvPicPr>
          <p:cNvPr id="5" name="Picture 2" descr="https://s4.thingpic.com/images/i2/a5aHHJgpk8DFMZaCWrawMM65.png">
            <a:extLst>
              <a:ext uri="{FF2B5EF4-FFF2-40B4-BE49-F238E27FC236}">
                <a16:creationId xmlns:a16="http://schemas.microsoft.com/office/drawing/2014/main" id="{46F754FC-36CB-4AE8-A723-A5ED0E17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0" y="3763247"/>
            <a:ext cx="1888417" cy="23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FD015976-BDDD-4A0F-996C-8CEC5F5BB655}"/>
              </a:ext>
            </a:extLst>
          </p:cNvPr>
          <p:cNvSpPr txBox="1">
            <a:spLocks/>
          </p:cNvSpPr>
          <p:nvPr/>
        </p:nvSpPr>
        <p:spPr>
          <a:xfrm>
            <a:off x="6177346" y="3161713"/>
            <a:ext cx="4184034" cy="2591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ФИЗИЧЕСКОГО ТРУДА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ГРУЗЧИКИ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ШАХТЕРЫ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СТАЛЕВАРЫ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gg34.ru/images/stories/sev.jpg">
            <a:extLst>
              <a:ext uri="{FF2B5EF4-FFF2-40B4-BE49-F238E27FC236}">
                <a16:creationId xmlns:a16="http://schemas.microsoft.com/office/drawing/2014/main" id="{32C63B63-1C6F-4F92-A68F-1D4116F9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46" y="453985"/>
            <a:ext cx="3993472" cy="27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0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C7B34-A612-4116-81D7-5A163635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физической активности на здоровье, механизмы и факторы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F3C9B0D-4916-42F3-826B-E2C4D786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6</a:t>
            </a:fld>
            <a:endParaRPr lang="ru-RU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213DC856-4DFE-4BF9-83A5-496375042103}"/>
              </a:ext>
            </a:extLst>
          </p:cNvPr>
          <p:cNvSpPr txBox="1">
            <a:spLocks/>
          </p:cNvSpPr>
          <p:nvPr/>
        </p:nvSpPr>
        <p:spPr>
          <a:xfrm>
            <a:off x="670982" y="1304926"/>
            <a:ext cx="8596668" cy="386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оптимизация работы центральной нервной системы;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совершенствование механизмов регуляции работы вегетативных систем;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повышение адаптационных и защитных свойств организма;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 нормализация обмена веществ;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5) совершенствование работы сердечно-сосудистой и дыхательной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6) совершенствование опорно-двигательного аппарата;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7) устранение дефицита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энерготрат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48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6DEA7-E99C-42B3-92DC-F597D119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Физическая активность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02D2AE-6589-4C73-ADA5-94D1A11A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A5EF137-C56C-40ED-8F59-E9C06693D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833951"/>
              </p:ext>
            </p:extLst>
          </p:nvPr>
        </p:nvGraphicFramePr>
        <p:xfrm>
          <a:off x="1243689" y="845724"/>
          <a:ext cx="9222675" cy="531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3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315EA-8A1E-48EB-91FD-C0917300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A3B8FA-0426-449C-A64A-43997A56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53F884-05FE-45D6-9C3F-A69967D2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46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338D1-BC43-4D00-BA59-237C4FC9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Медицинский (врачебный) контроль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DC28DC-94EB-485C-B521-BAA5FC9C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C577D5-F070-4E7B-8E4B-E178969A542C}"/>
              </a:ext>
            </a:extLst>
          </p:cNvPr>
          <p:cNvSpPr txBox="1">
            <a:spLocks/>
          </p:cNvSpPr>
          <p:nvPr/>
        </p:nvSpPr>
        <p:spPr>
          <a:xfrm>
            <a:off x="982132" y="1060926"/>
            <a:ext cx="9505245" cy="5372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Анамнез, определение и оценка уровня физического развития, проведение общего клинического обследования, оценка функционального состояния.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Оценка состояния здоровья: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-здоров-не выявлено никаких жалоб и отклонений,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-практически здоров-при обследовании выявляются незначительные отклонения,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-диагноз и патологии, выявленные при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соматоскопическом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обследовании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Оценка физического развития: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-среднее (выше среднего, ниже среднего, низкое, высокое), гармоничное (дисгармоничное)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Медицинская группа: (методические рекомендации №01-19/31-17, утв. Госкомсанэпиднадзором РФ 17.03.1996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зависимости от группы здоровья лица распределяются на медицинские группы для занятий физической культурой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2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</TotalTime>
  <Words>942</Words>
  <Application>Microsoft Office PowerPoint</Application>
  <PresentationFormat>Широкоэкранный</PresentationFormat>
  <Paragraphs>145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ALS Wagon</vt:lpstr>
      <vt:lpstr>ALS Wagon Medium</vt:lpstr>
      <vt:lpstr>Arial</vt:lpstr>
      <vt:lpstr>Calibri</vt:lpstr>
      <vt:lpstr>Times New Roman</vt:lpstr>
      <vt:lpstr>Trebuchet MS</vt:lpstr>
      <vt:lpstr>Wingdings 3</vt:lpstr>
      <vt:lpstr>Office Theme</vt:lpstr>
      <vt:lpstr>Роль физической активности у работников, занятых умственным трудом </vt:lpstr>
      <vt:lpstr>План</vt:lpstr>
      <vt:lpstr>Двигательная активность – естественное лекарственное средство</vt:lpstr>
      <vt:lpstr>Введение</vt:lpstr>
      <vt:lpstr>Группы профессий</vt:lpstr>
      <vt:lpstr>Влияние физической активности на здоровье, механизмы и факторы</vt:lpstr>
      <vt:lpstr>Физическая активность</vt:lpstr>
      <vt:lpstr>Презентация PowerPoint</vt:lpstr>
      <vt:lpstr>Медицинский (врачебный) контроль</vt:lpstr>
      <vt:lpstr>Глобальные рекомендации по физической активности (ВОЗ, 2018 год)</vt:lpstr>
      <vt:lpstr>Виды физической активности</vt:lpstr>
      <vt:lpstr>Дозирование физической нагрузки</vt:lpstr>
      <vt:lpstr>Правила формирования индивидуального плана занятий</vt:lpstr>
      <vt:lpstr>Желаемые результаты можно получить уже после нескольких недель регулярных тренировок</vt:lpstr>
      <vt:lpstr>Показания и противопоказания для занятий спортом</vt:lpstr>
      <vt:lpstr>Чаще всего возникает вопрос?</vt:lpstr>
      <vt:lpstr>Частота тренировок и продолжительность разовой нагрузки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«Роль физической активности у работников занятых  умственным трудом» </dc:title>
  <dc:creator>Пользователь</dc:creator>
  <cp:lastModifiedBy>Пользователь</cp:lastModifiedBy>
  <cp:revision>47</cp:revision>
  <dcterms:created xsi:type="dcterms:W3CDTF">2019-05-28T12:55:48Z</dcterms:created>
  <dcterms:modified xsi:type="dcterms:W3CDTF">2021-08-04T08:17:22Z</dcterms:modified>
</cp:coreProperties>
</file>